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3" r:id="rId15"/>
    <p:sldId id="274"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rebuchet MS" pitchFamily="34" charset="0"/>
        <a:ea typeface="+mn-ea"/>
        <a:cs typeface="Arial" charset="0"/>
      </a:defRPr>
    </a:lvl1pPr>
    <a:lvl2pPr marL="457200" algn="l" rtl="0" fontAlgn="base">
      <a:spcBef>
        <a:spcPct val="0"/>
      </a:spcBef>
      <a:spcAft>
        <a:spcPct val="0"/>
      </a:spcAft>
      <a:defRPr kern="1200">
        <a:solidFill>
          <a:schemeClr val="tx1"/>
        </a:solidFill>
        <a:latin typeface="Trebuchet MS" pitchFamily="34" charset="0"/>
        <a:ea typeface="+mn-ea"/>
        <a:cs typeface="Arial" charset="0"/>
      </a:defRPr>
    </a:lvl2pPr>
    <a:lvl3pPr marL="914400" algn="l" rtl="0" fontAlgn="base">
      <a:spcBef>
        <a:spcPct val="0"/>
      </a:spcBef>
      <a:spcAft>
        <a:spcPct val="0"/>
      </a:spcAft>
      <a:defRPr kern="1200">
        <a:solidFill>
          <a:schemeClr val="tx1"/>
        </a:solidFill>
        <a:latin typeface="Trebuchet MS" pitchFamily="34" charset="0"/>
        <a:ea typeface="+mn-ea"/>
        <a:cs typeface="Arial" charset="0"/>
      </a:defRPr>
    </a:lvl3pPr>
    <a:lvl4pPr marL="1371600" algn="l" rtl="0" fontAlgn="base">
      <a:spcBef>
        <a:spcPct val="0"/>
      </a:spcBef>
      <a:spcAft>
        <a:spcPct val="0"/>
      </a:spcAft>
      <a:defRPr kern="1200">
        <a:solidFill>
          <a:schemeClr val="tx1"/>
        </a:solidFill>
        <a:latin typeface="Trebuchet MS" pitchFamily="34" charset="0"/>
        <a:ea typeface="+mn-ea"/>
        <a:cs typeface="Arial" charset="0"/>
      </a:defRPr>
    </a:lvl4pPr>
    <a:lvl5pPr marL="1828800" algn="l" rtl="0" fontAlgn="base">
      <a:spcBef>
        <a:spcPct val="0"/>
      </a:spcBef>
      <a:spcAft>
        <a:spcPct val="0"/>
      </a:spcAft>
      <a:defRPr kern="1200">
        <a:solidFill>
          <a:schemeClr val="tx1"/>
        </a:solidFill>
        <a:latin typeface="Trebuchet MS" pitchFamily="34" charset="0"/>
        <a:ea typeface="+mn-ea"/>
        <a:cs typeface="Arial" charset="0"/>
      </a:defRPr>
    </a:lvl5pPr>
    <a:lvl6pPr marL="2286000" algn="l" defTabSz="914400" rtl="0" eaLnBrk="1" latinLnBrk="0" hangingPunct="1">
      <a:defRPr kern="1200">
        <a:solidFill>
          <a:schemeClr val="tx1"/>
        </a:solidFill>
        <a:latin typeface="Trebuchet MS" pitchFamily="34" charset="0"/>
        <a:ea typeface="+mn-ea"/>
        <a:cs typeface="Arial" charset="0"/>
      </a:defRPr>
    </a:lvl6pPr>
    <a:lvl7pPr marL="2743200" algn="l" defTabSz="914400" rtl="0" eaLnBrk="1" latinLnBrk="0" hangingPunct="1">
      <a:defRPr kern="1200">
        <a:solidFill>
          <a:schemeClr val="tx1"/>
        </a:solidFill>
        <a:latin typeface="Trebuchet MS" pitchFamily="34" charset="0"/>
        <a:ea typeface="+mn-ea"/>
        <a:cs typeface="Arial" charset="0"/>
      </a:defRPr>
    </a:lvl7pPr>
    <a:lvl8pPr marL="3200400" algn="l" defTabSz="914400" rtl="0" eaLnBrk="1" latinLnBrk="0" hangingPunct="1">
      <a:defRPr kern="1200">
        <a:solidFill>
          <a:schemeClr val="tx1"/>
        </a:solidFill>
        <a:latin typeface="Trebuchet MS" pitchFamily="34" charset="0"/>
        <a:ea typeface="+mn-ea"/>
        <a:cs typeface="Arial" charset="0"/>
      </a:defRPr>
    </a:lvl8pPr>
    <a:lvl9pPr marL="3657600" algn="l" defTabSz="914400" rtl="0" eaLnBrk="1" latinLnBrk="0" hangingPunct="1">
      <a:defRPr kern="1200">
        <a:solidFill>
          <a:schemeClr val="tx1"/>
        </a:solidFill>
        <a:latin typeface="Trebuchet MS"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7" d="100"/>
          <a:sy n="57" d="100"/>
        </p:scale>
        <p:origin x="-1075" y="192"/>
      </p:cViewPr>
      <p:guideLst>
        <p:guide orient="horz" pos="2160"/>
        <p:guide pos="2880"/>
      </p:guideLst>
    </p:cSldViewPr>
  </p:slideViewPr>
  <p:notesTextViewPr>
    <p:cViewPr>
      <p:scale>
        <a:sx n="1" d="1"/>
        <a:sy n="1" d="1"/>
      </p:scale>
      <p:origin x="0" y="0"/>
    </p:cViewPr>
  </p:notesTextViewPr>
  <p:sorterViewPr>
    <p:cViewPr>
      <p:scale>
        <a:sx n="100" d="100"/>
        <a:sy n="100" d="100"/>
      </p:scale>
      <p:origin x="0" y="270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2C96913-9EBE-4C95-B667-042585F85A06}" type="datetimeFigureOut">
              <a:rPr lang="en-US"/>
              <a:pPr>
                <a:defRPr/>
              </a:pPr>
              <a:t>11/27/2011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316939D-81B1-4E15-9832-E8EE144984CD}" type="slidenum">
              <a:rPr lang="en-US"/>
              <a:pPr>
                <a:defRPr/>
              </a:pPr>
              <a:t>‹#›</a:t>
            </a:fld>
            <a:endParaRPr lang="en-US"/>
          </a:p>
        </p:txBody>
      </p:sp>
    </p:spTree>
    <p:extLst>
      <p:ext uri="{BB962C8B-B14F-4D97-AF65-F5344CB8AC3E}">
        <p14:creationId xmlns:p14="http://schemas.microsoft.com/office/powerpoint/2010/main" val="18952619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624703C5-AD08-4B40-B067-E096F749F3B5}" type="slidenum">
              <a:rPr lang="en-US" smtClean="0">
                <a:solidFill>
                  <a:srgbClr val="000000"/>
                </a:solidFill>
                <a:latin typeface="Calibri" pitchFamily="34" charset="0"/>
              </a:rPr>
              <a:pPr fontAlgn="base">
                <a:spcBef>
                  <a:spcPct val="0"/>
                </a:spcBef>
                <a:spcAft>
                  <a:spcPct val="0"/>
                </a:spcAft>
                <a:defRPr/>
              </a:pPr>
              <a:t>3</a:t>
            </a:fld>
            <a:endParaRPr lang="en-US" smtClean="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13DD4942-E077-4A99-8805-CEAB8FB1106C}" type="datetimeFigureOut">
              <a:rPr lang="en-US"/>
              <a:pPr>
                <a:defRPr/>
              </a:pPr>
              <a:t>11/27/2011</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0ECCE1C1-74D4-4F58-9A13-54D277E6A8E8}" type="slidenum">
              <a:rPr lang="en-US"/>
              <a:pPr>
                <a:defRPr/>
              </a:pPr>
              <a:t>‹#›</a:t>
            </a:fld>
            <a:endParaRPr lang="en-US"/>
          </a:p>
        </p:txBody>
      </p:sp>
    </p:spTree>
    <p:extLst>
      <p:ext uri="{BB962C8B-B14F-4D97-AF65-F5344CB8AC3E}">
        <p14:creationId xmlns:p14="http://schemas.microsoft.com/office/powerpoint/2010/main" val="217609262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132152-B168-4700-9284-90B0A917BEA4}" type="datetimeFigureOut">
              <a:rPr lang="en-US"/>
              <a:pPr>
                <a:defRPr/>
              </a:pPr>
              <a:t>11/27/2011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FF99A-27C9-402E-9E58-9D40F5560FA2}" type="slidenum">
              <a:rPr lang="en-US"/>
              <a:pPr>
                <a:defRPr/>
              </a:pPr>
              <a:t>‹#›</a:t>
            </a:fld>
            <a:endParaRPr lang="en-US"/>
          </a:p>
        </p:txBody>
      </p:sp>
    </p:spTree>
    <p:extLst>
      <p:ext uri="{BB962C8B-B14F-4D97-AF65-F5344CB8AC3E}">
        <p14:creationId xmlns:p14="http://schemas.microsoft.com/office/powerpoint/2010/main" val="91374379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B8DA256-2D5C-41D8-A067-231A5F4FBC94}" type="datetimeFigureOut">
              <a:rPr lang="en-US"/>
              <a:pPr>
                <a:defRPr/>
              </a:pPr>
              <a:t>11/27/2011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CA9937-9D9E-49AD-9EA2-CCEA430E72B6}" type="slidenum">
              <a:rPr lang="en-US"/>
              <a:pPr>
                <a:defRPr/>
              </a:pPr>
              <a:t>‹#›</a:t>
            </a:fld>
            <a:endParaRPr lang="en-US"/>
          </a:p>
        </p:txBody>
      </p:sp>
    </p:spTree>
    <p:extLst>
      <p:ext uri="{BB962C8B-B14F-4D97-AF65-F5344CB8AC3E}">
        <p14:creationId xmlns:p14="http://schemas.microsoft.com/office/powerpoint/2010/main" val="395589051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82BD686E-970C-40F5-A924-DB5C8F6DF132}" type="datetimeFigureOut">
              <a:rPr lang="en-US"/>
              <a:pPr>
                <a:defRPr/>
              </a:pPr>
              <a:t>11/27/2011</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AE90865F-C4FE-47D2-875B-DDE8174475AB}" type="slidenum">
              <a:rPr lang="en-US"/>
              <a:pPr>
                <a:defRPr/>
              </a:pPr>
              <a:t>‹#›</a:t>
            </a:fld>
            <a:endParaRPr lang="en-US"/>
          </a:p>
        </p:txBody>
      </p:sp>
    </p:spTree>
    <p:extLst>
      <p:ext uri="{BB962C8B-B14F-4D97-AF65-F5344CB8AC3E}">
        <p14:creationId xmlns:p14="http://schemas.microsoft.com/office/powerpoint/2010/main" val="114412469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fld id="{3CE55536-3C86-4638-949E-BD37338D2699}" type="datetimeFigureOut">
              <a:rPr lang="en-US"/>
              <a:pPr>
                <a:defRPr/>
              </a:pPr>
              <a:t>11/27/2011</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81AA50FC-4DD5-423D-8714-2D247EE874C4}" type="slidenum">
              <a:rPr lang="en-US"/>
              <a:pPr>
                <a:defRPr/>
              </a:pPr>
              <a:t>‹#›</a:t>
            </a:fld>
            <a:endParaRPr lang="en-US"/>
          </a:p>
        </p:txBody>
      </p:sp>
    </p:spTree>
    <p:extLst>
      <p:ext uri="{BB962C8B-B14F-4D97-AF65-F5344CB8AC3E}">
        <p14:creationId xmlns:p14="http://schemas.microsoft.com/office/powerpoint/2010/main" val="245565714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874D3723-9BE8-40AA-B815-DD024F687A6F}" type="datetimeFigureOut">
              <a:rPr lang="en-US"/>
              <a:pPr>
                <a:defRPr/>
              </a:pPr>
              <a:t>11/27/2011</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A55C70AA-A178-4B2A-A8B5-94C6F154624E}" type="slidenum">
              <a:rPr lang="en-US"/>
              <a:pPr>
                <a:defRPr/>
              </a:pPr>
              <a:t>‹#›</a:t>
            </a:fld>
            <a:endParaRPr lang="en-US"/>
          </a:p>
        </p:txBody>
      </p:sp>
    </p:spTree>
    <p:extLst>
      <p:ext uri="{BB962C8B-B14F-4D97-AF65-F5344CB8AC3E}">
        <p14:creationId xmlns:p14="http://schemas.microsoft.com/office/powerpoint/2010/main" val="70690547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1558B7C7-E3F0-4216-AAD9-B695845151E8}" type="datetimeFigureOut">
              <a:rPr lang="en-US"/>
              <a:pPr>
                <a:defRPr/>
              </a:pPr>
              <a:t>11/27/2011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96F93B9-0EA8-421A-97C2-389F59A17752}" type="slidenum">
              <a:rPr lang="en-US"/>
              <a:pPr>
                <a:defRPr/>
              </a:pPr>
              <a:t>‹#›</a:t>
            </a:fld>
            <a:endParaRPr lang="en-US"/>
          </a:p>
        </p:txBody>
      </p:sp>
    </p:spTree>
    <p:extLst>
      <p:ext uri="{BB962C8B-B14F-4D97-AF65-F5344CB8AC3E}">
        <p14:creationId xmlns:p14="http://schemas.microsoft.com/office/powerpoint/2010/main" val="31053623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7C7770A-5F55-4659-B071-B1B22C790158}" type="datetimeFigureOut">
              <a:rPr lang="en-US"/>
              <a:pPr>
                <a:defRPr/>
              </a:pPr>
              <a:t>11/27/2011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E0E166B-9FA0-427B-B777-D2B86A73C9D1}" type="slidenum">
              <a:rPr lang="en-US"/>
              <a:pPr>
                <a:defRPr/>
              </a:pPr>
              <a:t>‹#›</a:t>
            </a:fld>
            <a:endParaRPr lang="en-US"/>
          </a:p>
        </p:txBody>
      </p:sp>
    </p:spTree>
    <p:extLst>
      <p:ext uri="{BB962C8B-B14F-4D97-AF65-F5344CB8AC3E}">
        <p14:creationId xmlns:p14="http://schemas.microsoft.com/office/powerpoint/2010/main" val="374904273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5BA9530-0A04-44FE-B942-0928E071D5B6}" type="datetimeFigureOut">
              <a:rPr lang="en-US"/>
              <a:pPr>
                <a:defRPr/>
              </a:pPr>
              <a:t>11/27/2011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B9F641-9CDC-42E9-95FC-28C1A7C89967}" type="slidenum">
              <a:rPr lang="en-US"/>
              <a:pPr>
                <a:defRPr/>
              </a:pPr>
              <a:t>‹#›</a:t>
            </a:fld>
            <a:endParaRPr lang="en-US"/>
          </a:p>
        </p:txBody>
      </p:sp>
    </p:spTree>
    <p:extLst>
      <p:ext uri="{BB962C8B-B14F-4D97-AF65-F5344CB8AC3E}">
        <p14:creationId xmlns:p14="http://schemas.microsoft.com/office/powerpoint/2010/main" val="386545401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D3EE37-7A08-4550-B75E-8AEF1C3F041C}" type="datetimeFigureOut">
              <a:rPr lang="en-US"/>
              <a:pPr>
                <a:defRPr/>
              </a:pPr>
              <a:t>11/27/2011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743061-0CAA-4BF1-8E2D-B68A2F207293}" type="slidenum">
              <a:rPr lang="en-US"/>
              <a:pPr>
                <a:defRPr/>
              </a:pPr>
              <a:t>‹#›</a:t>
            </a:fld>
            <a:endParaRPr lang="en-US"/>
          </a:p>
        </p:txBody>
      </p:sp>
    </p:spTree>
    <p:extLst>
      <p:ext uri="{BB962C8B-B14F-4D97-AF65-F5344CB8AC3E}">
        <p14:creationId xmlns:p14="http://schemas.microsoft.com/office/powerpoint/2010/main" val="313993071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CC81C3EF-7F52-4997-81C8-FF1C5F956723}" type="datetimeFigureOut">
              <a:rPr lang="en-US"/>
              <a:pPr>
                <a:defRPr/>
              </a:pPr>
              <a:t>11/27/2011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7EF45FD6-6464-464A-8181-69FF9980FA2F}" type="slidenum">
              <a:rPr lang="en-US"/>
              <a:pPr>
                <a:defRPr/>
              </a:pPr>
              <a:t>‹#›</a:t>
            </a:fld>
            <a:endParaRPr lang="en-US"/>
          </a:p>
        </p:txBody>
      </p:sp>
    </p:spTree>
    <p:extLst>
      <p:ext uri="{BB962C8B-B14F-4D97-AF65-F5344CB8AC3E}">
        <p14:creationId xmlns:p14="http://schemas.microsoft.com/office/powerpoint/2010/main" val="84775878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fontAlgn="auto">
              <a:spcBef>
                <a:spcPts val="0"/>
              </a:spcBef>
              <a:spcAft>
                <a:spcPts val="0"/>
              </a:spcAft>
              <a:defRPr sz="1100" b="1">
                <a:solidFill>
                  <a:prstClr val="black">
                    <a:lumMod val="50000"/>
                    <a:lumOff val="50000"/>
                  </a:prstClr>
                </a:solidFill>
                <a:latin typeface="+mn-lt"/>
                <a:cs typeface="+mn-cs"/>
              </a:defRPr>
            </a:lvl1pPr>
          </a:lstStyle>
          <a:p>
            <a:pPr>
              <a:defRPr/>
            </a:pPr>
            <a:fld id="{DC6060FE-E114-44AF-8AD9-EDEC5CEACC1D}" type="datetimeFigureOut">
              <a:rPr lang="en-US"/>
              <a:pPr>
                <a:defRPr/>
              </a:pPr>
              <a:t>11/27/2011</a:t>
            </a:fld>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fontAlgn="auto">
              <a:spcBef>
                <a:spcPts val="0"/>
              </a:spcBef>
              <a:spcAft>
                <a:spcPts val="0"/>
              </a:spcAft>
              <a:defRPr sz="1100" b="1">
                <a:solidFill>
                  <a:prstClr val="black">
                    <a:lumMod val="50000"/>
                    <a:lumOff val="50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fontAlgn="auto">
              <a:spcBef>
                <a:spcPts val="0"/>
              </a:spcBef>
              <a:spcAft>
                <a:spcPts val="0"/>
              </a:spcAft>
              <a:defRPr sz="1200" b="1">
                <a:solidFill>
                  <a:prstClr val="black">
                    <a:lumMod val="50000"/>
                    <a:lumOff val="50000"/>
                  </a:prstClr>
                </a:solidFill>
                <a:latin typeface="+mn-lt"/>
                <a:cs typeface="+mn-cs"/>
              </a:defRPr>
            </a:lvl1pPr>
          </a:lstStyle>
          <a:p>
            <a:pPr>
              <a:defRPr/>
            </a:pPr>
            <a:fld id="{5776E001-9F81-4651-A633-244A2CA872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3" r:id="rId1"/>
    <p:sldLayoutId id="2147483815" r:id="rId2"/>
    <p:sldLayoutId id="2147483824" r:id="rId3"/>
    <p:sldLayoutId id="2147483816" r:id="rId4"/>
    <p:sldLayoutId id="2147483817" r:id="rId5"/>
    <p:sldLayoutId id="2147483818" r:id="rId6"/>
    <p:sldLayoutId id="2147483819" r:id="rId7"/>
    <p:sldLayoutId id="2147483820" r:id="rId8"/>
    <p:sldLayoutId id="2147483825" r:id="rId9"/>
    <p:sldLayoutId id="2147483821" r:id="rId10"/>
    <p:sldLayoutId id="2147483822" r:id="rId11"/>
  </p:sldLayoutIdLst>
  <p:transition spd="med">
    <p:fade/>
  </p:transition>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file:///C:\Users\Public\Music\Sample%20Music\Sleep%20Away.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2"/>
          <p:cNvSpPr>
            <a:spLocks noGrp="1"/>
          </p:cNvSpPr>
          <p:nvPr>
            <p:ph type="subTitle" idx="1"/>
          </p:nvPr>
        </p:nvSpPr>
        <p:spPr>
          <a:xfrm>
            <a:off x="1371600" y="4343400"/>
            <a:ext cx="5738813" cy="1981200"/>
          </a:xfrm>
        </p:spPr>
        <p:txBody>
          <a:bodyPr>
            <a:noAutofit/>
          </a:bodyPr>
          <a:lstStyle/>
          <a:p>
            <a:pPr eaLnBrk="1" hangingPunct="1">
              <a:defRPr/>
            </a:pPr>
            <a:r>
              <a:rPr lang="en-US" sz="2400" dirty="0" smtClean="0">
                <a:solidFill>
                  <a:schemeClr val="tx2">
                    <a:lumMod val="60000"/>
                    <a:lumOff val="40000"/>
                  </a:schemeClr>
                </a:solidFill>
                <a:effectLst>
                  <a:outerShdw blurRad="38100" dist="38100" dir="2700000" algn="tl">
                    <a:srgbClr val="000000">
                      <a:alpha val="43137"/>
                    </a:srgbClr>
                  </a:outerShdw>
                </a:effectLst>
              </a:rPr>
              <a:t>Author Unknown</a:t>
            </a:r>
          </a:p>
          <a:p>
            <a:pPr eaLnBrk="1" hangingPunct="1">
              <a:defRPr/>
            </a:pPr>
            <a:endParaRPr lang="en-US" sz="2000" dirty="0" smtClean="0">
              <a:solidFill>
                <a:schemeClr val="tx2">
                  <a:lumMod val="60000"/>
                  <a:lumOff val="40000"/>
                </a:schemeClr>
              </a:solidFill>
            </a:endParaRPr>
          </a:p>
          <a:p>
            <a:pPr eaLnBrk="1" hangingPunct="1">
              <a:defRPr/>
            </a:pPr>
            <a:r>
              <a:rPr lang="en-US" sz="1600" i="1" dirty="0" smtClean="0">
                <a:solidFill>
                  <a:schemeClr val="tx2">
                    <a:lumMod val="60000"/>
                    <a:lumOff val="40000"/>
                  </a:schemeClr>
                </a:solidFill>
              </a:rPr>
              <a:t>This version is dedicated to all the pets, mine and yours, who have enriched our lives and made us better people.</a:t>
            </a:r>
          </a:p>
          <a:p>
            <a:pPr eaLnBrk="1" hangingPunct="1">
              <a:defRPr/>
            </a:pPr>
            <a:endParaRPr lang="en-US" sz="1200" i="1" dirty="0" smtClean="0">
              <a:solidFill>
                <a:schemeClr val="tx2">
                  <a:lumMod val="60000"/>
                  <a:lumOff val="40000"/>
                </a:schemeClr>
              </a:solidFill>
            </a:endParaRPr>
          </a:p>
          <a:p>
            <a:pPr eaLnBrk="1" hangingPunct="1">
              <a:defRPr/>
            </a:pPr>
            <a:r>
              <a:rPr lang="en-US" sz="1400" i="1" dirty="0" smtClean="0">
                <a:solidFill>
                  <a:schemeClr val="tx2">
                    <a:lumMod val="60000"/>
                    <a:lumOff val="40000"/>
                  </a:schemeClr>
                </a:solidFill>
              </a:rPr>
              <a:t>© Stefanie Schwartz, 2011</a:t>
            </a:r>
          </a:p>
        </p:txBody>
      </p:sp>
      <p:sp>
        <p:nvSpPr>
          <p:cNvPr id="2" name="Title 1"/>
          <p:cNvSpPr>
            <a:spLocks noGrp="1"/>
          </p:cNvSpPr>
          <p:nvPr>
            <p:ph type="ctrTitle"/>
          </p:nvPr>
        </p:nvSpPr>
        <p:spPr>
          <a:xfrm>
            <a:off x="230188" y="2963863"/>
            <a:ext cx="7175500" cy="1295400"/>
          </a:xfrm>
        </p:spPr>
        <p:txBody>
          <a:bodyPr/>
          <a:lstStyle/>
          <a:p>
            <a:pPr marL="182880" indent="0" eaLnBrk="1" fontAlgn="auto" hangingPunct="1">
              <a:spcAft>
                <a:spcPts val="0"/>
              </a:spcAft>
              <a:buClr>
                <a:schemeClr val="accent6">
                  <a:lumMod val="75000"/>
                </a:schemeClr>
              </a:buClr>
              <a:buFont typeface="Georgia" pitchFamily="18" charset="0"/>
              <a:buNone/>
              <a:defRPr/>
            </a:pPr>
            <a:r>
              <a:rPr lang="en-US"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rPr>
              <a:t>Rainbow Bridge</a:t>
            </a:r>
            <a:endParaRPr lang="en-US" dirty="0">
              <a:solidFill>
                <a:srgbClr val="0070C0"/>
              </a:solidFill>
              <a:effectLst>
                <a:outerShdw blurRad="38100" dist="38100" dir="2700000" algn="tl">
                  <a:srgbClr val="000000">
                    <a:alpha val="43137"/>
                  </a:srgbClr>
                </a:outerShdw>
                <a:reflection blurRad="6350" stA="55000" endA="300" endPos="45500" dir="5400000" sy="-100000" algn="bl" rotWithShape="0"/>
              </a:effectLst>
            </a:endParaRPr>
          </a:p>
        </p:txBody>
      </p:sp>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0163"/>
            <a:ext cx="5429250" cy="3641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Sleep Away.mp3">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405688" y="5653088"/>
            <a:ext cx="4889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remove"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398588" y="381000"/>
            <a:ext cx="6400800" cy="3475038"/>
          </a:xfrm>
        </p:spPr>
        <p:txBody>
          <a:bodyPr rtlCol="0">
            <a:normAutofit/>
          </a:bodyPr>
          <a:lstStyle/>
          <a:p>
            <a:pPr marL="0" indent="0" eaLnBrk="1" fontAlgn="auto" hangingPunct="1">
              <a:buClr>
                <a:schemeClr val="accent6">
                  <a:lumMod val="75000"/>
                </a:schemeClr>
              </a:buClr>
              <a:buFont typeface="Georgia" pitchFamily="18" charset="0"/>
              <a:buNone/>
              <a:defRPr/>
            </a:pPr>
            <a:r>
              <a:rPr lang="en-US" sz="3200" dirty="0">
                <a:solidFill>
                  <a:srgbClr val="0070C0"/>
                </a:solidFill>
                <a:effectLst>
                  <a:outerShdw blurRad="50800" dist="38100" algn="tr" rotWithShape="0">
                    <a:prstClr val="black">
                      <a:alpha val="40000"/>
                    </a:prstClr>
                  </a:outerShdw>
                </a:effectLst>
              </a:rPr>
              <a:t>Suddenly he begins to run from the group, flying over the green grass, his legs carrying him faster and faster.</a:t>
            </a:r>
            <a:endParaRPr lang="en-US" sz="3200" dirty="0">
              <a:solidFill>
                <a:srgbClr val="0070C0"/>
              </a:solidFill>
            </a:endParaRPr>
          </a:p>
          <a:p>
            <a:pPr marL="0" indent="0" eaLnBrk="1" fontAlgn="auto" hangingPunct="1">
              <a:buClr>
                <a:schemeClr val="accent6">
                  <a:lumMod val="75000"/>
                </a:schemeClr>
              </a:buClr>
              <a:buFont typeface="Georgia" pitchFamily="18" charset="0"/>
              <a:buNone/>
              <a:defRPr/>
            </a:pPr>
            <a:endParaRPr lang="en-US" dirty="0">
              <a:solidFill>
                <a:schemeClr val="tx1">
                  <a:lumMod val="75000"/>
                  <a:lumOff val="25000"/>
                </a:schemeClr>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438400"/>
            <a:ext cx="5814112" cy="4192450"/>
          </a:xfrm>
          <a:prstGeom prst="rect">
            <a:avLst/>
          </a:prstGeom>
          <a:noFill/>
          <a:ln>
            <a:noFill/>
          </a:ln>
          <a:effectLst>
            <a:outerShdw dist="35921" dir="2700000" algn="ctr" rotWithShape="0">
              <a:schemeClr val="bg2"/>
            </a:outerShdw>
            <a:softEdge rad="4572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90600" y="838200"/>
            <a:ext cx="6400800" cy="3475038"/>
          </a:xfrm>
        </p:spPr>
        <p:txBody>
          <a:bodyPr rtlCol="0">
            <a:normAutofit/>
          </a:bodyPr>
          <a:lstStyle/>
          <a:p>
            <a:pPr marL="0" indent="0" eaLnBrk="1" fontAlgn="auto" hangingPunct="1">
              <a:buClr>
                <a:schemeClr val="accent6">
                  <a:lumMod val="75000"/>
                </a:schemeClr>
              </a:buClr>
              <a:buFont typeface="Georgia" pitchFamily="18" charset="0"/>
              <a:buNone/>
              <a:defRPr/>
            </a:pPr>
            <a:r>
              <a:rPr lang="en-US" sz="3200" dirty="0">
                <a:solidFill>
                  <a:srgbClr val="0070C0"/>
                </a:solidFill>
                <a:effectLst>
                  <a:outerShdw blurRad="50800" dist="38100" algn="tr" rotWithShape="0">
                    <a:prstClr val="black">
                      <a:alpha val="40000"/>
                    </a:prstClr>
                  </a:outerShdw>
                </a:effectLst>
              </a:rPr>
              <a:t>You have been spotted, and when you and your special friend finally meet, you cling together in joyous reunion, never to be parted again. </a:t>
            </a:r>
            <a:endParaRPr lang="en-US" sz="3200" dirty="0">
              <a:solidFill>
                <a:srgbClr val="0070C0"/>
              </a:solidFill>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743200"/>
            <a:ext cx="4596308" cy="3962400"/>
          </a:xfrm>
          <a:prstGeom prst="rect">
            <a:avLst/>
          </a:prstGeom>
          <a:noFill/>
          <a:ln>
            <a:noFill/>
          </a:ln>
          <a:effectLst>
            <a:outerShdw dist="35921" dir="2700000" algn="ctr" rotWithShape="0">
              <a:schemeClr val="bg2"/>
            </a:outerShdw>
            <a:softEdge rad="8128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0" y="3367088"/>
            <a:ext cx="6653213" cy="3262312"/>
          </a:xfrm>
        </p:spPr>
        <p:txBody>
          <a:bodyPr rtlCol="0">
            <a:normAutofit/>
          </a:bodyPr>
          <a:lstStyle/>
          <a:p>
            <a:pPr marL="0" indent="0" eaLnBrk="1" fontAlgn="auto" hangingPunct="1">
              <a:buClr>
                <a:schemeClr val="accent6">
                  <a:lumMod val="75000"/>
                </a:schemeClr>
              </a:buClr>
              <a:buFont typeface="Georgia" pitchFamily="18" charset="0"/>
              <a:buNone/>
              <a:defRPr/>
            </a:pPr>
            <a:r>
              <a:rPr lang="en-US" sz="3200" dirty="0">
                <a:solidFill>
                  <a:srgbClr val="0070C0"/>
                </a:solidFill>
                <a:effectLst>
                  <a:outerShdw blurRad="50800" dist="38100" algn="tr" rotWithShape="0">
                    <a:prstClr val="black">
                      <a:alpha val="40000"/>
                    </a:prstClr>
                  </a:outerShdw>
                </a:effectLst>
              </a:rPr>
              <a:t>The happy kisses rain upon your face; your hands again caress the beloved head, and you look once more into the trusting eyes of your pet, so long gone from your life but never absent from your heart.</a:t>
            </a:r>
            <a:endParaRPr lang="en-US" sz="3200" dirty="0">
              <a:solidFill>
                <a:srgbClr val="0070C0"/>
              </a:solidFill>
            </a:endParaRPr>
          </a:p>
          <a:p>
            <a:pPr marL="0" indent="0" eaLnBrk="1" fontAlgn="auto" hangingPunct="1">
              <a:buClr>
                <a:schemeClr val="accent6">
                  <a:lumMod val="75000"/>
                </a:schemeClr>
              </a:buClr>
              <a:buFont typeface="Georgia" pitchFamily="18" charset="0"/>
              <a:buNone/>
              <a:defRPr/>
            </a:pPr>
            <a:endParaRPr lang="en-US" dirty="0">
              <a:solidFill>
                <a:schemeClr val="tx1">
                  <a:lumMod val="75000"/>
                  <a:lumOff val="25000"/>
                </a:schemeClr>
              </a:solidFill>
            </a:endParaRP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04800"/>
            <a:ext cx="6172200" cy="400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5334000"/>
            <a:ext cx="8153400" cy="990600"/>
          </a:xfrm>
        </p:spPr>
        <p:txBody>
          <a:bodyPr rtlCol="0">
            <a:normAutofit/>
          </a:bodyPr>
          <a:lstStyle/>
          <a:p>
            <a:pPr marL="0" indent="0" eaLnBrk="1" fontAlgn="auto" hangingPunct="1">
              <a:buClr>
                <a:schemeClr val="accent6">
                  <a:lumMod val="75000"/>
                </a:schemeClr>
              </a:buClr>
              <a:buFont typeface="Georgia" pitchFamily="18" charset="0"/>
              <a:buNone/>
              <a:defRPr/>
            </a:pPr>
            <a:r>
              <a:rPr lang="en-US" sz="3200" dirty="0">
                <a:solidFill>
                  <a:srgbClr val="0070C0"/>
                </a:solidFill>
                <a:effectLst>
                  <a:outerShdw blurRad="50800" dist="38100" algn="tr" rotWithShape="0">
                    <a:prstClr val="black">
                      <a:alpha val="40000"/>
                    </a:prstClr>
                  </a:outerShdw>
                </a:effectLst>
              </a:rPr>
              <a:t>Then you cross </a:t>
            </a:r>
            <a:r>
              <a:rPr lang="en-US" sz="3200" dirty="0" smtClean="0">
                <a:solidFill>
                  <a:srgbClr val="0070C0"/>
                </a:solidFill>
                <a:effectLst>
                  <a:outerShdw blurRad="50800" dist="38100" algn="tr" rotWithShape="0">
                    <a:prstClr val="black">
                      <a:alpha val="40000"/>
                    </a:prstClr>
                  </a:outerShdw>
                </a:effectLst>
              </a:rPr>
              <a:t>Rainbow Bridge …together.</a:t>
            </a:r>
            <a:endParaRPr lang="en-US" sz="3200" dirty="0">
              <a:solidFill>
                <a:srgbClr val="0070C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
            <a:ext cx="6781800" cy="5086350"/>
          </a:xfrm>
          <a:prstGeom prst="rect">
            <a:avLst/>
          </a:prstGeom>
          <a:noFill/>
          <a:ln>
            <a:noFill/>
          </a:ln>
          <a:effectLst>
            <a:outerShdw dist="35921" dir="2700000" algn="ctr" rotWithShape="0">
              <a:schemeClr val="bg2"/>
            </a:outerShdw>
            <a:softEdge rad="10033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3"/>
          </p:nvPr>
        </p:nvSpPr>
        <p:spPr>
          <a:xfrm>
            <a:off x="1143000" y="1905000"/>
            <a:ext cx="7379240" cy="4800600"/>
          </a:xfrm>
        </p:spPr>
        <p:txBody>
          <a:bodyPr rtlCol="0">
            <a:normAutofit/>
          </a:bodyPr>
          <a:lstStyle/>
          <a:p>
            <a:pPr marL="46037" indent="0" algn="ctr">
              <a:buFont typeface="Georgia" pitchFamily="18" charset="0"/>
              <a:buNone/>
              <a:defRPr/>
            </a:pPr>
            <a:r>
              <a:rPr lang="en-US" sz="3200" b="1" dirty="0">
                <a:solidFill>
                  <a:schemeClr val="accent5">
                    <a:lumMod val="20000"/>
                    <a:lumOff val="80000"/>
                  </a:schemeClr>
                </a:solidFill>
                <a:effectLst>
                  <a:outerShdw blurRad="38100" dist="38100" dir="2700000" algn="tl">
                    <a:srgbClr val="000000">
                      <a:alpha val="43137"/>
                    </a:srgbClr>
                  </a:outerShdw>
                </a:effectLst>
              </a:rPr>
              <a:t>Walk on a rainbow trail;</a:t>
            </a:r>
            <a:endParaRPr lang="en-US" sz="3200" dirty="0">
              <a:solidFill>
                <a:schemeClr val="accent5">
                  <a:lumMod val="20000"/>
                  <a:lumOff val="80000"/>
                </a:schemeClr>
              </a:solidFill>
              <a:effectLst>
                <a:outerShdw blurRad="38100" dist="38100" dir="2700000" algn="tl">
                  <a:srgbClr val="000000">
                    <a:alpha val="43137"/>
                  </a:srgbClr>
                </a:outerShdw>
              </a:effectLst>
            </a:endParaRPr>
          </a:p>
          <a:p>
            <a:pPr marL="46037" indent="0" algn="ctr">
              <a:buFont typeface="Georgia" pitchFamily="18" charset="0"/>
              <a:buNone/>
              <a:defRPr/>
            </a:pPr>
            <a:r>
              <a:rPr lang="en-US" sz="3200" b="1" dirty="0">
                <a:solidFill>
                  <a:schemeClr val="accent5">
                    <a:lumMod val="20000"/>
                    <a:lumOff val="80000"/>
                  </a:schemeClr>
                </a:solidFill>
                <a:effectLst>
                  <a:outerShdw blurRad="38100" dist="38100" dir="2700000" algn="tl">
                    <a:srgbClr val="000000">
                      <a:alpha val="43137"/>
                    </a:srgbClr>
                  </a:outerShdw>
                </a:effectLst>
              </a:rPr>
              <a:t>walk on a trail of song, and    </a:t>
            </a:r>
          </a:p>
          <a:p>
            <a:pPr marL="46037" indent="0" algn="ctr">
              <a:buFont typeface="Georgia" pitchFamily="18" charset="0"/>
              <a:buNone/>
              <a:defRPr/>
            </a:pPr>
            <a:r>
              <a:rPr lang="en-US" sz="3200" b="1" dirty="0">
                <a:solidFill>
                  <a:schemeClr val="accent5">
                    <a:lumMod val="20000"/>
                    <a:lumOff val="80000"/>
                  </a:schemeClr>
                </a:solidFill>
                <a:effectLst>
                  <a:outerShdw blurRad="38100" dist="38100" dir="2700000" algn="tl">
                    <a:srgbClr val="000000">
                      <a:alpha val="43137"/>
                    </a:srgbClr>
                  </a:outerShdw>
                </a:effectLst>
              </a:rPr>
              <a:t>all about you will be beauty.</a:t>
            </a:r>
            <a:endParaRPr lang="en-US" sz="3200" dirty="0">
              <a:solidFill>
                <a:schemeClr val="accent5">
                  <a:lumMod val="20000"/>
                  <a:lumOff val="80000"/>
                </a:schemeClr>
              </a:solidFill>
              <a:effectLst>
                <a:outerShdw blurRad="38100" dist="38100" dir="2700000" algn="tl">
                  <a:srgbClr val="000000">
                    <a:alpha val="43137"/>
                  </a:srgbClr>
                </a:outerShdw>
              </a:effectLst>
            </a:endParaRPr>
          </a:p>
          <a:p>
            <a:pPr marL="46037" indent="0" algn="ctr">
              <a:buFont typeface="Georgia" pitchFamily="18" charset="0"/>
              <a:buNone/>
              <a:defRPr/>
            </a:pPr>
            <a:r>
              <a:rPr lang="en-US" sz="3200" b="1" dirty="0">
                <a:solidFill>
                  <a:schemeClr val="accent5">
                    <a:lumMod val="20000"/>
                    <a:lumOff val="80000"/>
                  </a:schemeClr>
                </a:solidFill>
                <a:effectLst>
                  <a:outerShdw blurRad="38100" dist="38100" dir="2700000" algn="tl">
                    <a:srgbClr val="000000">
                      <a:alpha val="43137"/>
                    </a:srgbClr>
                  </a:outerShdw>
                </a:effectLst>
              </a:rPr>
              <a:t>There is a way out of every dark mist, over a rainbow trail.</a:t>
            </a:r>
          </a:p>
          <a:p>
            <a:pPr marL="46037" indent="0" algn="ctr">
              <a:buFont typeface="Georgia" pitchFamily="18" charset="0"/>
              <a:buNone/>
              <a:defRPr/>
            </a:pPr>
            <a:endParaRPr lang="en-US" sz="1800" dirty="0">
              <a:solidFill>
                <a:schemeClr val="accent5">
                  <a:lumMod val="20000"/>
                  <a:lumOff val="80000"/>
                </a:schemeClr>
              </a:solidFill>
              <a:effectLst>
                <a:outerShdw blurRad="38100" dist="38100" dir="2700000" algn="tl">
                  <a:srgbClr val="000000">
                    <a:alpha val="43137"/>
                  </a:srgbClr>
                </a:outerShdw>
              </a:effectLst>
            </a:endParaRPr>
          </a:p>
          <a:p>
            <a:pPr marL="46037" indent="0" algn="ctr">
              <a:buFont typeface="Georgia" pitchFamily="18" charset="0"/>
              <a:buNone/>
              <a:defRPr/>
            </a:pPr>
            <a:r>
              <a:rPr lang="en-US" sz="3600" i="1" dirty="0">
                <a:solidFill>
                  <a:schemeClr val="accent5">
                    <a:lumMod val="20000"/>
                    <a:lumOff val="80000"/>
                  </a:schemeClr>
                </a:solidFill>
                <a:effectLst>
                  <a:outerShdw blurRad="38100" dist="38100" dir="2700000" algn="tl">
                    <a:srgbClr val="000000">
                      <a:alpha val="43137"/>
                    </a:srgbClr>
                  </a:outerShdw>
                </a:effectLst>
              </a:rPr>
              <a:t>Navajo Song</a:t>
            </a:r>
            <a:endParaRPr lang="en-US" sz="3600" dirty="0">
              <a:solidFill>
                <a:schemeClr val="accent5">
                  <a:lumMod val="20000"/>
                  <a:lumOff val="80000"/>
                </a:schemeClr>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212449"/>
            <a:ext cx="4735512" cy="356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txBox="1">
            <a:spLocks noGrp="1"/>
          </p:cNvSpPr>
          <p:nvPr>
            <p:ph sz="quarter" idx="13"/>
          </p:nvPr>
        </p:nvSpPr>
        <p:spPr>
          <a:xfrm>
            <a:off x="457200" y="304800"/>
            <a:ext cx="7924800" cy="2677656"/>
          </a:xfrm>
          <a:prstGeom prst="rect">
            <a:avLst/>
          </a:prstGeom>
          <a:noFill/>
        </p:spPr>
        <p:txBody>
          <a:bodyPr wrap="square">
            <a:spAutoFit/>
          </a:bodyPr>
          <a:lstStyle/>
          <a:p>
            <a:pPr marL="46037" algn="ctr">
              <a:buFont typeface="Georgia" pitchFamily="18" charset="0"/>
              <a:buNone/>
              <a:defRPr/>
            </a:pPr>
            <a:r>
              <a:rPr lang="en-US" sz="2800" b="1" dirty="0" smtClean="0">
                <a:solidFill>
                  <a:srgbClr val="0070C0"/>
                </a:solidFill>
                <a:effectLst>
                  <a:outerShdw blurRad="38100" dist="38100" dir="2700000" algn="tl">
                    <a:srgbClr val="000000">
                      <a:alpha val="43137"/>
                    </a:srgbClr>
                  </a:outerShdw>
                </a:effectLst>
              </a:rPr>
              <a:t>Even in your darkest moments of despair, remember that a great </a:t>
            </a:r>
            <a:r>
              <a:rPr lang="en-US" sz="2800" b="1" dirty="0" smtClean="0">
                <a:solidFill>
                  <a:srgbClr val="0070C0"/>
                </a:solidFill>
                <a:effectLst>
                  <a:outerShdw blurRad="38100" dist="38100" dir="2700000" algn="tl">
                    <a:srgbClr val="000000">
                      <a:alpha val="43137"/>
                    </a:srgbClr>
                  </a:outerShdw>
                </a:effectLst>
              </a:rPr>
              <a:t>soul does </a:t>
            </a:r>
            <a:r>
              <a:rPr lang="en-US" sz="2800" b="1" dirty="0" smtClean="0">
                <a:solidFill>
                  <a:srgbClr val="0070C0"/>
                </a:solidFill>
                <a:effectLst>
                  <a:outerShdw blurRad="38100" dist="38100" dir="2700000" algn="tl">
                    <a:srgbClr val="000000">
                      <a:alpha val="43137"/>
                    </a:srgbClr>
                  </a:outerShdw>
                </a:effectLst>
              </a:rPr>
              <a:t>not fade after passing this life. Rather, it expands </a:t>
            </a:r>
            <a:r>
              <a:rPr lang="en-US" sz="2800" b="1" dirty="0" smtClean="0">
                <a:solidFill>
                  <a:srgbClr val="0070C0"/>
                </a:solidFill>
                <a:effectLst>
                  <a:outerShdw blurRad="38100" dist="38100" dir="2700000" algn="tl">
                    <a:srgbClr val="000000">
                      <a:alpha val="43137"/>
                    </a:srgbClr>
                  </a:outerShdw>
                </a:effectLst>
              </a:rPr>
              <a:t>&amp; lights </a:t>
            </a:r>
            <a:r>
              <a:rPr lang="en-US" sz="2800" b="1" dirty="0" smtClean="0">
                <a:solidFill>
                  <a:srgbClr val="0070C0"/>
                </a:solidFill>
                <a:effectLst>
                  <a:outerShdw blurRad="38100" dist="38100" dir="2700000" algn="tl">
                    <a:srgbClr val="000000">
                      <a:alpha val="43137"/>
                    </a:srgbClr>
                  </a:outerShdw>
                </a:effectLst>
              </a:rPr>
              <a:t>up </a:t>
            </a:r>
            <a:r>
              <a:rPr lang="en-US" sz="2800" b="1" dirty="0" smtClean="0">
                <a:solidFill>
                  <a:srgbClr val="0070C0"/>
                </a:solidFill>
                <a:effectLst>
                  <a:outerShdw blurRad="38100" dist="38100" dir="2700000" algn="tl">
                    <a:srgbClr val="000000">
                      <a:alpha val="43137"/>
                    </a:srgbClr>
                  </a:outerShdw>
                </a:effectLst>
              </a:rPr>
              <a:t>the darkness </a:t>
            </a:r>
            <a:r>
              <a:rPr lang="en-US" sz="2800" b="1" dirty="0" smtClean="0">
                <a:solidFill>
                  <a:srgbClr val="0070C0"/>
                </a:solidFill>
                <a:effectLst>
                  <a:outerShdw blurRad="38100" dist="38100" dir="2700000" algn="tl">
                    <a:srgbClr val="000000">
                      <a:alpha val="43137"/>
                    </a:srgbClr>
                  </a:outerShdw>
                </a:effectLst>
              </a:rPr>
              <a:t>with memories of true </a:t>
            </a:r>
            <a:r>
              <a:rPr lang="en-US" sz="2800" b="1" dirty="0" smtClean="0">
                <a:solidFill>
                  <a:srgbClr val="0070C0"/>
                </a:solidFill>
                <a:effectLst>
                  <a:outerShdw blurRad="38100" dist="38100" dir="2700000" algn="tl">
                    <a:srgbClr val="000000">
                      <a:alpha val="43137"/>
                    </a:srgbClr>
                  </a:outerShdw>
                </a:effectLst>
              </a:rPr>
              <a:t>love. </a:t>
            </a:r>
            <a:r>
              <a:rPr lang="en-US" sz="2800" b="1" dirty="0">
                <a:solidFill>
                  <a:srgbClr val="0070C0"/>
                </a:solidFill>
                <a:effectLst>
                  <a:outerShdw blurRad="38100" dist="38100" dir="2700000" algn="tl">
                    <a:srgbClr val="000000">
                      <a:alpha val="43137"/>
                    </a:srgbClr>
                  </a:outerShdw>
                </a:effectLst>
              </a:rPr>
              <a:t>D</a:t>
            </a:r>
            <a:r>
              <a:rPr lang="en-US" sz="2800" b="1" dirty="0" smtClean="0">
                <a:solidFill>
                  <a:srgbClr val="0070C0"/>
                </a:solidFill>
                <a:effectLst>
                  <a:outerShdw blurRad="38100" dist="38100" dir="2700000" algn="tl">
                    <a:srgbClr val="000000">
                      <a:alpha val="43137"/>
                    </a:srgbClr>
                  </a:outerShdw>
                </a:effectLst>
              </a:rPr>
              <a:t>estiny will reunite you </a:t>
            </a:r>
            <a:r>
              <a:rPr lang="en-US" sz="2800" b="1" dirty="0" smtClean="0">
                <a:solidFill>
                  <a:srgbClr val="0070C0"/>
                </a:solidFill>
                <a:effectLst>
                  <a:outerShdw blurRad="38100" dist="38100" dir="2700000" algn="tl">
                    <a:srgbClr val="000000">
                      <a:alpha val="43137"/>
                    </a:srgbClr>
                  </a:outerShdw>
                </a:effectLst>
              </a:rPr>
              <a:t>some day… </a:t>
            </a:r>
            <a:r>
              <a:rPr lang="en-US" sz="2800" b="1" dirty="0" smtClean="0">
                <a:solidFill>
                  <a:srgbClr val="0070C0"/>
                </a:solidFill>
                <a:effectLst>
                  <a:outerShdw blurRad="38100" dist="38100" dir="2700000" algn="tl">
                    <a:srgbClr val="000000">
                      <a:alpha val="43137"/>
                    </a:srgbClr>
                  </a:outerShdw>
                </a:effectLst>
              </a:rPr>
              <a:t>     in </a:t>
            </a:r>
            <a:r>
              <a:rPr lang="en-US" sz="2800" b="1" dirty="0" smtClean="0">
                <a:solidFill>
                  <a:srgbClr val="0070C0"/>
                </a:solidFill>
                <a:effectLst>
                  <a:outerShdw blurRad="38100" dist="38100" dir="2700000" algn="tl">
                    <a:srgbClr val="000000">
                      <a:alpha val="43137"/>
                    </a:srgbClr>
                  </a:outerShdw>
                </a:effectLst>
              </a:rPr>
              <a:t>the blink of an eye</a:t>
            </a:r>
            <a:r>
              <a:rPr lang="en-US" sz="2800" b="1" dirty="0" smtClean="0">
                <a:solidFill>
                  <a:srgbClr val="0070C0"/>
                </a:solidFill>
                <a:effectLst>
                  <a:outerShdw blurRad="38100" dist="38100" dir="2700000" algn="tl">
                    <a:srgbClr val="000000">
                      <a:alpha val="43137"/>
                    </a:srgbClr>
                  </a:outerShdw>
                </a:effectLst>
              </a:rPr>
              <a:t>.</a:t>
            </a:r>
            <a:endParaRPr lang="en-US" sz="2800" b="1" dirty="0" smtClean="0">
              <a:solidFill>
                <a:srgbClr val="0070C0"/>
              </a:solidFill>
              <a:effectLst>
                <a:outerShdw blurRad="38100" dist="38100" dir="2700000" algn="tl">
                  <a:srgbClr val="000000">
                    <a:alpha val="43137"/>
                  </a:srgbClr>
                </a:outerShdw>
              </a:effectLst>
            </a:endParaRPr>
          </a:p>
        </p:txBody>
      </p:sp>
      <p:sp>
        <p:nvSpPr>
          <p:cNvPr id="5" name="Rectangle 4"/>
          <p:cNvSpPr/>
          <p:nvPr/>
        </p:nvSpPr>
        <p:spPr>
          <a:xfrm>
            <a:off x="2909530" y="6248400"/>
            <a:ext cx="3832225" cy="400110"/>
          </a:xfrm>
          <a:prstGeom prst="rect">
            <a:avLst/>
          </a:prstGeom>
        </p:spPr>
        <p:txBody>
          <a:bodyPr wrap="square">
            <a:spAutoFit/>
          </a:bodyPr>
          <a:lstStyle/>
          <a:p>
            <a:pPr marL="46037" lvl="0" indent="-182563" algn="ctr" eaLnBrk="0" hangingPunct="0">
              <a:spcBef>
                <a:spcPct val="20000"/>
              </a:spcBef>
              <a:spcAft>
                <a:spcPts val="300"/>
              </a:spcAft>
              <a:buClr>
                <a:srgbClr val="C3260C"/>
              </a:buClr>
              <a:buSzPct val="130000"/>
              <a:defRPr/>
            </a:pPr>
            <a:r>
              <a:rPr lang="en-US" sz="2000" b="1" dirty="0" smtClean="0">
                <a:solidFill>
                  <a:schemeClr val="bg2"/>
                </a:solidFill>
                <a:effectLst>
                  <a:outerShdw blurRad="38100" dist="38100" dir="2700000" algn="tl">
                    <a:srgbClr val="000000">
                      <a:alpha val="43137"/>
                    </a:srgbClr>
                  </a:outerShdw>
                </a:effectLst>
                <a:latin typeface="Trebuchet MS"/>
                <a:cs typeface="+mn-cs"/>
                <a:sym typeface="Wingdings 2"/>
              </a:rPr>
              <a:t> </a:t>
            </a:r>
            <a:r>
              <a:rPr lang="en-US" sz="2000" b="1" dirty="0">
                <a:solidFill>
                  <a:schemeClr val="bg2"/>
                </a:solidFill>
                <a:effectLst>
                  <a:outerShdw blurRad="38100" dist="38100" dir="2700000" algn="tl">
                    <a:srgbClr val="000000">
                      <a:alpha val="43137"/>
                    </a:srgbClr>
                  </a:outerShdw>
                </a:effectLst>
                <a:latin typeface="Trebuchet MS"/>
                <a:cs typeface="+mn-cs"/>
              </a:rPr>
              <a:t>www.petbehavior.org</a:t>
            </a:r>
            <a:endParaRPr lang="en-US" sz="2000" dirty="0">
              <a:solidFill>
                <a:schemeClr val="bg2"/>
              </a:solidFill>
              <a:effectLst>
                <a:outerShdw blurRad="38100" dist="38100" dir="2700000" algn="tl">
                  <a:srgbClr val="000000">
                    <a:alpha val="43137"/>
                  </a:srgbClr>
                </a:outerShdw>
              </a:effectLst>
              <a:latin typeface="Trebuchet MS"/>
              <a:cs typeface="+mn-cs"/>
            </a:endParaRPr>
          </a:p>
        </p:txBody>
      </p:sp>
      <p:sp>
        <p:nvSpPr>
          <p:cNvPr id="6" name="Rectangle 5"/>
          <p:cNvSpPr/>
          <p:nvPr/>
        </p:nvSpPr>
        <p:spPr>
          <a:xfrm>
            <a:off x="2743200" y="3505200"/>
            <a:ext cx="3905250" cy="400110"/>
          </a:xfrm>
          <a:prstGeom prst="rect">
            <a:avLst/>
          </a:prstGeom>
        </p:spPr>
        <p:txBody>
          <a:bodyPr wrap="square">
            <a:spAutoFit/>
          </a:bodyPr>
          <a:lstStyle/>
          <a:p>
            <a:pPr algn="ctr"/>
            <a:r>
              <a:rPr lang="en-US" sz="2000" b="1" dirty="0">
                <a:solidFill>
                  <a:schemeClr val="accent5">
                    <a:lumMod val="20000"/>
                    <a:lumOff val="80000"/>
                  </a:schemeClr>
                </a:solidFill>
                <a:effectLst>
                  <a:outerShdw blurRad="38100" dist="38100" dir="2700000" algn="tl">
                    <a:srgbClr val="000000">
                      <a:alpha val="43137"/>
                    </a:srgbClr>
                  </a:outerShdw>
                </a:effectLst>
                <a:latin typeface="Trebuchet MS"/>
              </a:rPr>
              <a:t>Dr. Stefanie Schwartz </a:t>
            </a:r>
            <a:endParaRPr lang="en-US" dirty="0">
              <a:solidFill>
                <a:schemeClr val="accent5">
                  <a:lumMod val="20000"/>
                  <a:lumOff val="80000"/>
                </a:schemeClr>
              </a:solidFill>
            </a:endParaRPr>
          </a:p>
        </p:txBody>
      </p:sp>
    </p:spTree>
    <p:extLst>
      <p:ext uri="{BB962C8B-B14F-4D97-AF65-F5344CB8AC3E}">
        <p14:creationId xmlns:p14="http://schemas.microsoft.com/office/powerpoint/2010/main" val="379718426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0" y="1676400"/>
            <a:ext cx="3962400" cy="2797175"/>
          </a:xfrm>
        </p:spPr>
        <p:txBody>
          <a:bodyPr rtlCol="0">
            <a:normAutofit/>
          </a:bodyPr>
          <a:lstStyle/>
          <a:p>
            <a:pPr marL="0" indent="0" eaLnBrk="1" fontAlgn="auto" hangingPunct="1">
              <a:buClr>
                <a:schemeClr val="accent6">
                  <a:lumMod val="75000"/>
                </a:schemeClr>
              </a:buClr>
              <a:buFont typeface="Georgia" pitchFamily="18" charset="0"/>
              <a:buNone/>
              <a:defRPr/>
            </a:pPr>
            <a:r>
              <a:rPr lang="en-US" sz="3200" dirty="0">
                <a:solidFill>
                  <a:srgbClr val="0070C0"/>
                </a:solidFill>
                <a:effectLst>
                  <a:outerShdw blurRad="50800" dist="38100" algn="tr" rotWithShape="0">
                    <a:prstClr val="black">
                      <a:alpha val="40000"/>
                    </a:prstClr>
                  </a:outerShdw>
                </a:effectLst>
              </a:rPr>
              <a:t>Just this side of heaven is a place called Rainbow Bridge. </a:t>
            </a:r>
            <a:endParaRPr lang="en-US" sz="3200" dirty="0">
              <a:solidFill>
                <a:srgbClr val="0070C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762000"/>
            <a:ext cx="3686299" cy="4893879"/>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0" y="2955925"/>
            <a:ext cx="6400800" cy="2362200"/>
          </a:xfrm>
        </p:spPr>
        <p:txBody>
          <a:bodyPr rtlCol="0">
            <a:normAutofit/>
          </a:bodyPr>
          <a:lstStyle/>
          <a:p>
            <a:pPr marL="0" indent="0" eaLnBrk="1" fontAlgn="auto" hangingPunct="1">
              <a:buClr>
                <a:schemeClr val="accent6">
                  <a:lumMod val="75000"/>
                </a:schemeClr>
              </a:buClr>
              <a:buFont typeface="Georgia" pitchFamily="18" charset="0"/>
              <a:buNone/>
              <a:defRPr/>
            </a:pPr>
            <a:r>
              <a:rPr lang="en-US" sz="3200" dirty="0">
                <a:solidFill>
                  <a:srgbClr val="0070C0"/>
                </a:solidFill>
                <a:effectLst>
                  <a:outerShdw blurRad="50800" dist="38100" algn="tr" rotWithShape="0">
                    <a:prstClr val="black">
                      <a:alpha val="40000"/>
                    </a:prstClr>
                  </a:outerShdw>
                </a:effectLst>
              </a:rPr>
              <a:t>When an animal dies who has been especially close to someone here, he or she goes to Rainbow Bridge. </a:t>
            </a:r>
            <a:endParaRPr lang="en-US" sz="3200" dirty="0">
              <a:solidFill>
                <a:srgbClr val="0070C0"/>
              </a:solidFill>
            </a:endParaRPr>
          </a:p>
        </p:txBody>
      </p:sp>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641" r="62358" b="20914"/>
          <a:stretch/>
        </p:blipFill>
        <p:spPr bwMode="auto">
          <a:xfrm>
            <a:off x="272415" y="2971800"/>
            <a:ext cx="1916430" cy="2764958"/>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0000" b="9166"/>
          <a:stretch/>
        </p:blipFill>
        <p:spPr bwMode="auto">
          <a:xfrm>
            <a:off x="2895600" y="228600"/>
            <a:ext cx="4876800" cy="2956560"/>
          </a:xfrm>
          <a:prstGeom prst="rect">
            <a:avLst/>
          </a:prstGeom>
          <a:noFill/>
          <a:ln>
            <a:noFill/>
          </a:ln>
          <a:effectLst>
            <a:outerShdw dist="35921" dir="2700000" algn="ctr" rotWithShape="0">
              <a:schemeClr val="bg2"/>
            </a:outerShdw>
            <a:softEdge rad="889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676400" y="457200"/>
            <a:ext cx="6400800" cy="3475038"/>
          </a:xfrm>
        </p:spPr>
        <p:txBody>
          <a:bodyPr rtlCol="0">
            <a:normAutofit/>
          </a:bodyPr>
          <a:lstStyle/>
          <a:p>
            <a:pPr marL="0" indent="0" eaLnBrk="1" fontAlgn="auto" hangingPunct="1">
              <a:buClr>
                <a:schemeClr val="accent6">
                  <a:lumMod val="75000"/>
                </a:schemeClr>
              </a:buClr>
              <a:buFont typeface="Georgia" pitchFamily="18" charset="0"/>
              <a:buNone/>
              <a:defRPr/>
            </a:pPr>
            <a:r>
              <a:rPr lang="en-US" sz="3200" dirty="0">
                <a:solidFill>
                  <a:srgbClr val="0070C0"/>
                </a:solidFill>
                <a:effectLst>
                  <a:outerShdw blurRad="50800" dist="38100" algn="tr" rotWithShape="0">
                    <a:prstClr val="black">
                      <a:alpha val="40000"/>
                    </a:prstClr>
                  </a:outerShdw>
                </a:effectLst>
              </a:rPr>
              <a:t>There are meadows and hills for all of our special friends so they can run and play together. </a:t>
            </a:r>
            <a:endParaRPr lang="en-US" dirty="0">
              <a:solidFill>
                <a:srgbClr val="0070C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114823"/>
            <a:ext cx="5791200" cy="4336507"/>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295400" y="809625"/>
            <a:ext cx="6400800" cy="3475038"/>
          </a:xfrm>
        </p:spPr>
        <p:txBody>
          <a:bodyPr rtlCol="0">
            <a:normAutofit/>
          </a:bodyPr>
          <a:lstStyle/>
          <a:p>
            <a:pPr marL="0" indent="0" eaLnBrk="1" fontAlgn="auto" hangingPunct="1">
              <a:buClr>
                <a:schemeClr val="accent6">
                  <a:lumMod val="75000"/>
                </a:schemeClr>
              </a:buClr>
              <a:buFont typeface="Georgia" pitchFamily="18" charset="0"/>
              <a:buNone/>
              <a:defRPr/>
            </a:pPr>
            <a:r>
              <a:rPr lang="en-US" sz="3200" dirty="0">
                <a:solidFill>
                  <a:srgbClr val="0070C0"/>
                </a:solidFill>
                <a:effectLst>
                  <a:outerShdw blurRad="50800" dist="38100" algn="tr" rotWithShape="0">
                    <a:prstClr val="black">
                      <a:alpha val="40000"/>
                    </a:prstClr>
                  </a:outerShdw>
                </a:effectLst>
              </a:rPr>
              <a:t>There is plenty of food, water, and sunshine, and our friends are warm and comfortable</a:t>
            </a:r>
            <a:r>
              <a:rPr lang="en-US" sz="3200" dirty="0" smtClean="0">
                <a:solidFill>
                  <a:srgbClr val="0070C0"/>
                </a:solidFill>
                <a:effectLst>
                  <a:outerShdw blurRad="50800" dist="38100" algn="tr" rotWithShape="0">
                    <a:prstClr val="black">
                      <a:alpha val="40000"/>
                    </a:prstClr>
                  </a:outerShdw>
                </a:effectLst>
              </a:rPr>
              <a:t>.</a:t>
            </a:r>
            <a:endParaRPr lang="en-US" sz="3200" dirty="0">
              <a:solidFill>
                <a:srgbClr val="0070C0"/>
              </a:solidFill>
            </a:endParaRPr>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6321"/>
          <a:stretch/>
        </p:blipFill>
        <p:spPr bwMode="auto">
          <a:xfrm>
            <a:off x="1143000" y="2547580"/>
            <a:ext cx="6705600" cy="3343633"/>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85800" y="609600"/>
            <a:ext cx="7772400" cy="3322638"/>
          </a:xfrm>
        </p:spPr>
        <p:txBody>
          <a:bodyPr rtlCol="0">
            <a:noAutofit/>
          </a:bodyPr>
          <a:lstStyle/>
          <a:p>
            <a:pPr marL="0" indent="0" eaLnBrk="1" fontAlgn="auto" hangingPunct="1">
              <a:buClr>
                <a:schemeClr val="accent6">
                  <a:lumMod val="75000"/>
                </a:schemeClr>
              </a:buClr>
              <a:buFont typeface="Georgia" pitchFamily="18" charset="0"/>
              <a:buNone/>
              <a:defRPr/>
            </a:pPr>
            <a:r>
              <a:rPr lang="en-US" sz="3200" dirty="0">
                <a:solidFill>
                  <a:srgbClr val="0070C0"/>
                </a:solidFill>
                <a:effectLst>
                  <a:outerShdw blurRad="50800" dist="38100" algn="tr" rotWithShape="0">
                    <a:prstClr val="black">
                      <a:alpha val="40000"/>
                    </a:prstClr>
                  </a:outerShdw>
                </a:effectLst>
              </a:rPr>
              <a:t>The animals who had been ill and old are restored to health and vigor. </a:t>
            </a:r>
            <a:endParaRPr lang="en-US" sz="3200" dirty="0">
              <a:solidFill>
                <a:srgbClr val="0070C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05000"/>
            <a:ext cx="6096000" cy="4572000"/>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38200" y="457200"/>
            <a:ext cx="7467600" cy="3475038"/>
          </a:xfrm>
        </p:spPr>
        <p:txBody>
          <a:bodyPr rtlCol="0">
            <a:noAutofit/>
          </a:bodyPr>
          <a:lstStyle/>
          <a:p>
            <a:pPr marL="0" indent="0" eaLnBrk="1" fontAlgn="auto" hangingPunct="1">
              <a:buClr>
                <a:schemeClr val="accent6">
                  <a:lumMod val="75000"/>
                </a:schemeClr>
              </a:buClr>
              <a:buFont typeface="Georgia" pitchFamily="18" charset="0"/>
              <a:buNone/>
              <a:defRPr/>
            </a:pPr>
            <a:r>
              <a:rPr lang="en-US" sz="3200" dirty="0" smtClean="0">
                <a:solidFill>
                  <a:srgbClr val="0070C0"/>
                </a:solidFill>
                <a:effectLst>
                  <a:outerShdw blurRad="50800" dist="38100" algn="tr" rotWithShape="0">
                    <a:prstClr val="black">
                      <a:alpha val="40000"/>
                    </a:prstClr>
                  </a:outerShdw>
                </a:effectLst>
              </a:rPr>
              <a:t>Those </a:t>
            </a:r>
            <a:r>
              <a:rPr lang="en-US" sz="3200" dirty="0">
                <a:solidFill>
                  <a:srgbClr val="0070C0"/>
                </a:solidFill>
                <a:effectLst>
                  <a:outerShdw blurRad="50800" dist="38100" algn="tr" rotWithShape="0">
                    <a:prstClr val="black">
                      <a:alpha val="40000"/>
                    </a:prstClr>
                  </a:outerShdw>
                </a:effectLst>
              </a:rPr>
              <a:t>who were hurt or maimed are made whole and strong again, just as we remember them in our dreams of days and times gone by. </a:t>
            </a:r>
            <a:endParaRPr lang="en-US" sz="3200" dirty="0">
              <a:solidFill>
                <a:srgbClr val="0070C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691079"/>
            <a:ext cx="5486400" cy="3727136"/>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447800" y="533400"/>
            <a:ext cx="6400800" cy="3475038"/>
          </a:xfrm>
        </p:spPr>
        <p:txBody>
          <a:bodyPr rtlCol="0">
            <a:normAutofit/>
          </a:bodyPr>
          <a:lstStyle/>
          <a:p>
            <a:pPr marL="0" indent="0" eaLnBrk="1" fontAlgn="auto" hangingPunct="1">
              <a:buClr>
                <a:schemeClr val="accent6">
                  <a:lumMod val="75000"/>
                </a:schemeClr>
              </a:buClr>
              <a:buFont typeface="Georgia" pitchFamily="18" charset="0"/>
              <a:buNone/>
              <a:defRPr/>
            </a:pPr>
            <a:r>
              <a:rPr lang="en-US" sz="3200" dirty="0">
                <a:solidFill>
                  <a:srgbClr val="0070C0"/>
                </a:solidFill>
                <a:effectLst>
                  <a:outerShdw blurRad="50800" dist="38100" algn="tr" rotWithShape="0">
                    <a:prstClr val="black">
                      <a:alpha val="40000"/>
                    </a:prstClr>
                  </a:outerShdw>
                </a:effectLst>
              </a:rPr>
              <a:t>They all run and play </a:t>
            </a:r>
            <a:r>
              <a:rPr lang="en-US" sz="3200" dirty="0" smtClean="0">
                <a:solidFill>
                  <a:srgbClr val="0070C0"/>
                </a:solidFill>
                <a:effectLst>
                  <a:outerShdw blurRad="50800" dist="38100" algn="tr" rotWithShape="0">
                    <a:prstClr val="black">
                      <a:alpha val="40000"/>
                    </a:prstClr>
                  </a:outerShdw>
                </a:effectLst>
              </a:rPr>
              <a:t>together…</a:t>
            </a:r>
            <a:endParaRPr lang="en-US" sz="3200" dirty="0">
              <a:solidFill>
                <a:srgbClr val="0070C0"/>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96340"/>
            <a:ext cx="7010400" cy="5257800"/>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447800" y="533400"/>
            <a:ext cx="6400800" cy="3475038"/>
          </a:xfrm>
        </p:spPr>
        <p:txBody>
          <a:bodyPr rtlCol="0">
            <a:normAutofit/>
          </a:bodyPr>
          <a:lstStyle/>
          <a:p>
            <a:pPr marL="0" indent="0" eaLnBrk="1" fontAlgn="auto" hangingPunct="1">
              <a:buClr>
                <a:schemeClr val="accent6">
                  <a:lumMod val="75000"/>
                </a:schemeClr>
              </a:buClr>
              <a:buFont typeface="Georgia" pitchFamily="18" charset="0"/>
              <a:buNone/>
              <a:defRPr/>
            </a:pPr>
            <a:r>
              <a:rPr lang="en-US" sz="3200" dirty="0" smtClean="0">
                <a:solidFill>
                  <a:srgbClr val="0070C0"/>
                </a:solidFill>
                <a:effectLst>
                  <a:outerShdw blurRad="50800" dist="38100" algn="tr" rotWithShape="0">
                    <a:prstClr val="black">
                      <a:alpha val="40000"/>
                    </a:prstClr>
                  </a:outerShdw>
                </a:effectLst>
              </a:rPr>
              <a:t>…but </a:t>
            </a:r>
            <a:r>
              <a:rPr lang="en-US" sz="3200" dirty="0">
                <a:solidFill>
                  <a:srgbClr val="0070C0"/>
                </a:solidFill>
                <a:effectLst>
                  <a:outerShdw blurRad="50800" dist="38100" algn="tr" rotWithShape="0">
                    <a:prstClr val="black">
                      <a:alpha val="40000"/>
                    </a:prstClr>
                  </a:outerShdw>
                </a:effectLst>
              </a:rPr>
              <a:t>the day comes when one suddenly stops and looks into the distance. His bright eyes are intent. His eager body quivers. </a:t>
            </a:r>
            <a:endParaRPr lang="en-US" sz="3200" dirty="0">
              <a:solidFill>
                <a:srgbClr val="0070C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846" b="17539"/>
          <a:stretch/>
        </p:blipFill>
        <p:spPr bwMode="auto">
          <a:xfrm>
            <a:off x="1600200" y="2627142"/>
            <a:ext cx="6072411" cy="3923714"/>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376</Words>
  <Application>Microsoft Office PowerPoint</Application>
  <PresentationFormat>On-screen Show (4:3)</PresentationFormat>
  <Paragraphs>28</Paragraphs>
  <Slides>15</Slides>
  <Notes>1</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Slipstream</vt:lpstr>
      <vt:lpstr>Rainbow Bridge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Rainbow Bridge</dc:title>
  <dc:creator>Stefanie Schwartz</dc:creator>
  <cp:lastModifiedBy>Stefanie Schwartz</cp:lastModifiedBy>
  <cp:revision>26</cp:revision>
  <dcterms:created xsi:type="dcterms:W3CDTF">2010-11-10T19:36:10Z</dcterms:created>
  <dcterms:modified xsi:type="dcterms:W3CDTF">2011-11-28T06:58:48Z</dcterms:modified>
</cp:coreProperties>
</file>